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238"/>
    <a:srgbClr val="F89A1E"/>
    <a:srgbClr val="BFCF3E"/>
    <a:srgbClr val="B4C325"/>
    <a:srgbClr val="7E635A"/>
    <a:srgbClr val="A8B50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9" autoAdjust="0"/>
    <p:restoredTop sz="96532" autoAdjust="0"/>
  </p:normalViewPr>
  <p:slideViewPr>
    <p:cSldViewPr showGuides="1">
      <p:cViewPr>
        <p:scale>
          <a:sx n="98" d="100"/>
          <a:sy n="98" d="100"/>
        </p:scale>
        <p:origin x="-3968" y="248"/>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tiff"/><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tiff"/><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3631"/>
          <a:stretch/>
        </p:blipFill>
        <p:spPr bwMode="auto">
          <a:xfrm>
            <a:off x="23154962" y="365017"/>
            <a:ext cx="2278248"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4"/>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5"/>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Télécom</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ParisTech</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University,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Polytechnique</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Palaiseau</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6"/>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7"/>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8"/>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9"/>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0"/>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1"/>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1525289"/>
            <a:ext cx="8693598" cy="400110"/>
          </a:xfrm>
          <a:prstGeom prst="rect">
            <a:avLst/>
          </a:prstGeom>
        </p:spPr>
        <p:txBody>
          <a:bodyPr wrap="none">
            <a:spAutoFit/>
          </a:bodyPr>
          <a:lstStyle/>
          <a:p>
            <a:pPr algn="just"/>
            <a:r>
              <a:rPr lang="en-US" sz="200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solidFill>
                  <a:srgbClr val="FF0000"/>
                </a:solidFill>
                <a:latin typeface="Tahoma" panose="020B0604030504040204" pitchFamily="34" charset="0"/>
                <a:ea typeface="Tahoma" panose="020B0604030504040204" pitchFamily="34" charset="0"/>
                <a:cs typeface="Tahoma" panose="020B0604030504040204" pitchFamily="34" charset="0"/>
              </a:rPr>
              <a:t>582</a:t>
            </a:r>
            <a:endParaRPr lang="en-US" sz="3200"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p>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0862242"/>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34136" y="85928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19586467"/>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663779" y="954356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tracts based on their spatial properties relatively to known brain references. These descriptions are intrinsically vague, thus the need for an appropriate modelling framework. We apply spatial fuzzy set theory to represent the fibers degree of uncertainty to spatial, connectivity and trajectory properties (e.g. anterior of). </a:t>
            </a:r>
          </a:p>
        </p:txBody>
      </p:sp>
      <p:pic>
        <p:nvPicPr>
          <p:cNvPr id="157" name="Picture 156">
            <a:extLst>
              <a:ext uri="{FF2B5EF4-FFF2-40B4-BE49-F238E27FC236}">
                <a16:creationId xmlns:a16="http://schemas.microsoft.com/office/drawing/2014/main" id="{8D618188-21D7-6F4C-B421-1AEBA8F0BEAC}"/>
              </a:ext>
            </a:extLst>
          </p:cNvPr>
          <p:cNvPicPr>
            <a:picLocks noChangeAspect="1"/>
          </p:cNvPicPr>
          <p:nvPr/>
        </p:nvPicPr>
        <p:blipFill>
          <a:blip r:embed="rId12"/>
          <a:stretch>
            <a:fillRect/>
          </a:stretch>
        </p:blipFill>
        <p:spPr>
          <a:xfrm>
            <a:off x="3724088" y="11980075"/>
            <a:ext cx="3329938" cy="2899200"/>
          </a:xfrm>
          <a:prstGeom prst="rect">
            <a:avLst/>
          </a:prstGeom>
        </p:spPr>
      </p:pic>
      <p:sp>
        <p:nvSpPr>
          <p:cNvPr id="158" name="TextBox 157">
            <a:extLst>
              <a:ext uri="{FF2B5EF4-FFF2-40B4-BE49-F238E27FC236}">
                <a16:creationId xmlns:a16="http://schemas.microsoft.com/office/drawing/2014/main" id="{88AFBE52-98EE-FA49-B629-2910B5D8234F}"/>
              </a:ext>
            </a:extLst>
          </p:cNvPr>
          <p:cNvSpPr txBox="1"/>
          <p:nvPr/>
        </p:nvSpPr>
        <p:spPr>
          <a:xfrm>
            <a:off x="217679" y="397343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826115"/>
            <a:ext cx="26571520" cy="1631216"/>
          </a:xfrm>
          <a:prstGeom prst="rect">
            <a:avLst/>
          </a:prstGeom>
          <a:noFill/>
        </p:spPr>
        <p:txBody>
          <a:bodyPr wrap="square" rtlCol="0">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[1]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[2] A. </a:t>
            </a:r>
            <a:r>
              <a:rPr lang="en-US" sz="2000" dirty="0" err="1">
                <a:latin typeface="Tahoma" panose="020B0604030504040204" pitchFamily="34" charset="0"/>
                <a:ea typeface="Tahoma" panose="020B0604030504040204" pitchFamily="34" charset="0"/>
                <a:cs typeface="Tahoma" panose="020B0604030504040204" pitchFamily="34" charset="0"/>
              </a:rPr>
              <a:t>Delmonte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[3]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[5] D. Wassermann </a:t>
            </a:r>
            <a:r>
              <a:rPr lang="en-US" sz="2000" i="1" dirty="0">
                <a:solidFill>
                  <a:schemeClr val="tx2"/>
                </a:solidFill>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663779" y="618830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We complement this approach introducing an interactive visualization and segmentation technique for the bundle of interest based on a multi-resolution brain fiber representation [3].</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1855230"/>
            <a:ext cx="16732539" cy="4524315"/>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Compared to </a:t>
            </a:r>
            <a:r>
              <a:rPr lang="en-US" sz="3600" i="1" dirty="0"/>
              <a:t>WMQL</a:t>
            </a:r>
            <a:r>
              <a:rPr lang="en-US" sz="3600" dirty="0"/>
              <a:t> [4] and manual segmentation, our technique presents less scattered fibers (dispersion), especially in the arc connecting the temporal and frontal lobe, as shown in the dispersion colormap of figure 3.</a:t>
            </a:r>
          </a:p>
          <a:p>
            <a:pPr marL="571500" indent="-571500" algn="just">
              <a:buFont typeface="Arial" panose="020B0604020202020204" pitchFamily="34" charset="0"/>
              <a:buChar char="•"/>
            </a:pPr>
            <a:r>
              <a:rPr lang="en-US" sz="3600" dirty="0"/>
              <a:t>The interactive analysis allowed neurosurgeons to better identify ACS thresholds producing the results that best fit the clinical reality.</a:t>
            </a:r>
          </a:p>
          <a:p>
            <a:pPr marL="571500" indent="-571500" algn="just">
              <a:buFont typeface="Arial" panose="020B0604020202020204" pitchFamily="34" charset="0"/>
              <a:buChar char="•"/>
            </a:pPr>
            <a:r>
              <a:rPr lang="en-US" sz="3600" dirty="0"/>
              <a:t>ACS thresholds were found to be reproducible among our different testing.</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3">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4"/>
          <a:stretch>
            <a:fillRect/>
          </a:stretch>
        </p:blipFill>
        <p:spPr>
          <a:xfrm>
            <a:off x="26313757" y="3135343"/>
            <a:ext cx="3200635" cy="1899043"/>
          </a:xfrm>
          <a:prstGeom prst="rect">
            <a:avLst/>
          </a:prstGeom>
        </p:spPr>
      </p:pic>
      <p:pic>
        <p:nvPicPr>
          <p:cNvPr id="170" name="Picture 169">
            <a:extLst>
              <a:ext uri="{FF2B5EF4-FFF2-40B4-BE49-F238E27FC236}">
                <a16:creationId xmlns:a16="http://schemas.microsoft.com/office/drawing/2014/main" id="{4DCC1877-F50B-1845-9D6F-B59502B35732}"/>
              </a:ext>
            </a:extLst>
          </p:cNvPr>
          <p:cNvPicPr>
            <a:picLocks noChangeAspect="1"/>
          </p:cNvPicPr>
          <p:nvPr/>
        </p:nvPicPr>
        <p:blipFill>
          <a:blip r:embed="rId12"/>
          <a:stretch>
            <a:fillRect/>
          </a:stretch>
        </p:blipFill>
        <p:spPr>
          <a:xfrm>
            <a:off x="7732136" y="12074851"/>
            <a:ext cx="3329938" cy="2899200"/>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605422"/>
            <a:ext cx="16824649" cy="1200329"/>
          </a:xfrm>
          <a:prstGeom prst="rect">
            <a:avLst/>
          </a:prstGeom>
        </p:spPr>
        <p:txBody>
          <a:bodyPr wrap="square">
            <a:spAutoFit/>
          </a:bodyPr>
          <a:lstStyle/>
          <a:p>
            <a:pPr algn="just"/>
            <a:r>
              <a:rPr lang="en-US" sz="3600">
                <a:latin typeface="Tahoma" panose="020B0604030504040204" pitchFamily="34" charset="0"/>
                <a:ea typeface="Tahoma" panose="020B0604030504040204" pitchFamily="34" charset="0"/>
                <a:cs typeface="Tahoma" panose="020B0604030504040204" pitchFamily="34" charset="0"/>
              </a:rPr>
              <a:t>We plan to extend the proposed technique to other tracts and use it in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883601"/>
            <a:ext cx="4368504" cy="707886"/>
          </a:xfrm>
          <a:prstGeom prst="rect">
            <a:avLst/>
          </a:prstGeom>
          <a:noFill/>
        </p:spPr>
        <p:txBody>
          <a:bodyPr wrap="none" rtlCol="0">
            <a:spAutoFit/>
          </a:bodyPr>
          <a:lstStyle/>
          <a:p>
            <a:pPr algn="just"/>
            <a:r>
              <a:rPr lang="en-US" sz="4000" b="1">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8EFA138-89DA-624A-8CBC-132B89F26079}"/>
                  </a:ext>
                </a:extLst>
              </p:cNvPr>
              <p:cNvSpPr txBox="1"/>
              <p:nvPr/>
            </p:nvSpPr>
            <p:spPr>
              <a:xfrm>
                <a:off x="13125719" y="22785557"/>
                <a:ext cx="8958952" cy="3662541"/>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in this measures to take into account the ACS difference between fibers X and Y, assuming K a gaussian kernel: </a:t>
                </a:r>
              </a:p>
              <a:p>
                <a:pPr algn="just"/>
                <a:endParaRPr lang="en-US" sz="3600" dirty="0">
                  <a:latin typeface="Tahoma" panose="020B0604030504040204" pitchFamily="34" charset="0"/>
                  <a:ea typeface="Tahoma" panose="020B0604030504040204" pitchFamily="34" charset="0"/>
                  <a:cs typeface="Tahoma" panose="020B0604030504040204" pitchFamily="34" charset="0"/>
                </a:endParaRPr>
              </a:p>
              <a:p>
                <a:pPr algn="just"/>
                <a:endParaRPr lang="en-US" sz="800" dirty="0">
                  <a:latin typeface="Tahoma" panose="020B0604030504040204" pitchFamily="34" charset="0"/>
                  <a:ea typeface="Tahoma" panose="020B0604030504040204" pitchFamily="34" charset="0"/>
                  <a:cs typeface="Tahoma" panose="020B0604030504040204" pitchFamily="34" charset="0"/>
                </a:endParaRPr>
              </a:p>
              <a:p>
                <a:pPr algn="ct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𝑊𝐶</m:t>
                        </m:r>
                      </m:e>
                      <m:sub>
                        <m:r>
                          <a:rPr lang="en-US" sz="3600" i="1" smtClean="0">
                            <a:latin typeface="Cambria Math" panose="02040503050406030204" pitchFamily="18" charset="0"/>
                          </a:rPr>
                          <m:t>𝑒𝑥𝑡</m:t>
                        </m:r>
                      </m:sub>
                    </m:sSub>
                    <m:r>
                      <a:rPr lang="en-US" sz="3600" i="1" smtClean="0">
                        <a:latin typeface="Cambria Math" panose="02040503050406030204" pitchFamily="18" charset="0"/>
                      </a:rPr>
                      <m:t>=</m:t>
                    </m:r>
                    <m:r>
                      <a:rPr lang="en-US" sz="3600" i="1" smtClean="0">
                        <a:latin typeface="Cambria Math" panose="02040503050406030204" pitchFamily="18" charset="0"/>
                      </a:rPr>
                      <m:t>𝐾</m:t>
                    </m:r>
                    <m:d>
                      <m:dPr>
                        <m:ctrlPr>
                          <a:rPr lang="en-US" sz="3600" i="1" smtClean="0">
                            <a:latin typeface="Cambria Math" panose="02040503050406030204" pitchFamily="18" charset="0"/>
                          </a:rPr>
                        </m:ctrlPr>
                      </m:dPr>
                      <m:e>
                        <m:d>
                          <m:dPr>
                            <m:begChr m:val="|"/>
                            <m:endChr m:val="|"/>
                            <m:ctrlPr>
                              <a:rPr lang="en-US" sz="3600" i="1" smtClean="0">
                                <a:latin typeface="Cambria Math" panose="02040503050406030204" pitchFamily="18" charset="0"/>
                              </a:rPr>
                            </m:ctrlPr>
                          </m:dPr>
                          <m:e>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𝐴𝐶𝑆</m:t>
                                </m:r>
                              </m:e>
                              <m:sub>
                                <m:r>
                                  <a:rPr lang="en-US" sz="3600" i="1" smtClean="0">
                                    <a:latin typeface="Cambria Math" panose="02040503050406030204" pitchFamily="18" charset="0"/>
                                  </a:rPr>
                                  <m:t>𝑋</m:t>
                                </m:r>
                              </m:sub>
                            </m:sSub>
                            <m:r>
                              <a:rPr lang="en-US" sz="3600" i="1" smtClean="0">
                                <a:latin typeface="Cambria Math" panose="02040503050406030204" pitchFamily="18" charset="0"/>
                              </a:rPr>
                              <m:t>−</m:t>
                            </m:r>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𝐴𝐶𝑆</m:t>
                                </m:r>
                              </m:e>
                              <m:sub>
                                <m:r>
                                  <a:rPr lang="en-US" sz="3600" i="1" smtClean="0">
                                    <a:latin typeface="Cambria Math" panose="02040503050406030204" pitchFamily="18" charset="0"/>
                                  </a:rPr>
                                  <m:t>𝑌</m:t>
                                </m:r>
                              </m:sub>
                            </m:sSub>
                          </m:e>
                        </m:d>
                      </m:e>
                    </m:d>
                    <m:r>
                      <a:rPr lang="en-US" sz="3600" i="1" smtClean="0">
                        <a:latin typeface="Cambria Math" panose="02040503050406030204" pitchFamily="18" charset="0"/>
                      </a:rPr>
                      <m:t>∗</m:t>
                    </m:r>
                    <m:r>
                      <a:rPr lang="en-US" sz="3600" i="1" smtClean="0">
                        <a:latin typeface="Cambria Math" panose="02040503050406030204" pitchFamily="18" charset="0"/>
                      </a:rPr>
                      <m:t>𝑊𝐶</m:t>
                    </m:r>
                  </m:oMath>
                </a14:m>
                <a:r>
                  <a:rPr lang="en-US" sz="3600" dirty="0">
                    <a:latin typeface="Tahoma" panose="020B0604030504040204" pitchFamily="34" charset="0"/>
                    <a:ea typeface="Tahoma" panose="020B0604030504040204" pitchFamily="34" charset="0"/>
                    <a:cs typeface="Tahoma" panose="020B0604030504040204" pitchFamily="34" charset="0"/>
                  </a:rPr>
                  <a:t> </a:t>
                </a:r>
                <a:r>
                  <a:rPr lang="en-US" sz="2400" i="1" dirty="0">
                    <a:latin typeface="Tahoma" panose="020B0604030504040204" pitchFamily="34" charset="0"/>
                    <a:ea typeface="Tahoma" panose="020B0604030504040204" pitchFamily="34" charset="0"/>
                    <a:cs typeface="Tahoma" panose="020B0604030504040204" pitchFamily="34" charset="0"/>
                  </a:rPr>
                  <a:t>[4]</a:t>
                </a:r>
                <a:endParaRPr lang="en-US" sz="3600" i="1" dirty="0">
                  <a:latin typeface="Tahoma" panose="020B0604030504040204" pitchFamily="34" charset="0"/>
                  <a:ea typeface="Tahoma" panose="020B0604030504040204" pitchFamily="34" charset="0"/>
                  <a:cs typeface="Tahoma" panose="020B0604030504040204" pitchFamily="34" charset="0"/>
                </a:endParaRPr>
              </a:p>
              <a:p>
                <a:pPr algn="just"/>
                <a:endParaRPr lang="en-US" sz="8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4" name="TextBox 3">
                <a:extLst>
                  <a:ext uri="{FF2B5EF4-FFF2-40B4-BE49-F238E27FC236}">
                    <a16:creationId xmlns:a16="http://schemas.microsoft.com/office/drawing/2014/main" id="{E8EFA138-89DA-624A-8CBC-132B89F26079}"/>
                  </a:ext>
                </a:extLst>
              </p:cNvPr>
              <p:cNvSpPr txBox="1">
                <a:spLocks noRot="1" noChangeAspect="1" noMove="1" noResize="1" noEditPoints="1" noAdjustHandles="1" noChangeArrowheads="1" noChangeShapeType="1" noTextEdit="1"/>
              </p:cNvSpPr>
              <p:nvPr/>
            </p:nvSpPr>
            <p:spPr>
              <a:xfrm>
                <a:off x="13125719" y="22785557"/>
                <a:ext cx="8958952" cy="3662541"/>
              </a:xfrm>
              <a:prstGeom prst="rect">
                <a:avLst/>
              </a:prstGeom>
              <a:blipFill>
                <a:blip r:embed="rId15"/>
                <a:stretch>
                  <a:fillRect l="-1983" t="-2414" r="-198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A9924B64-92C3-AD46-AD0E-8E12BD4B563A}"/>
              </a:ext>
            </a:extLst>
          </p:cNvPr>
          <p:cNvSpPr/>
          <p:nvPr/>
        </p:nvSpPr>
        <p:spPr>
          <a:xfrm>
            <a:off x="745045" y="15677223"/>
            <a:ext cx="15135225" cy="2308324"/>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For each tract we assign an anatomical coherence score (ACS) combining, with the fuzzy t-norm and t-conorm operators, the final satisfaction degree to the provided information. Users are able to interactively select the bundles that mostly fit their need with an ACS thresholding operation.</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6"/>
          <a:stretch>
            <a:fillRect/>
          </a:stretch>
        </p:blipFill>
        <p:spPr>
          <a:xfrm>
            <a:off x="22711094" y="23582868"/>
            <a:ext cx="6430366" cy="2409896"/>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6028895" y="11514153"/>
            <a:ext cx="11573540" cy="6935400"/>
            <a:chOff x="16024229" y="11315498"/>
            <a:chExt cx="12910596" cy="8250798"/>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29" y="11315498"/>
              <a:ext cx="12910596" cy="7663609"/>
              <a:chOff x="11159848" y="9827402"/>
              <a:chExt cx="12931265" cy="7675878"/>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48" y="9827402"/>
                <a:ext cx="12931265" cy="6953543"/>
                <a:chOff x="11159848" y="9827402"/>
                <a:chExt cx="12931265"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7">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8">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9">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2687687" y="9855618"/>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6600031" y="9855618"/>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0597283" y="9827402"/>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528978" y="11796203"/>
                  <a:ext cx="2122679" cy="859706"/>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20">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1">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2">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0823305" y="14813015"/>
                  <a:ext cx="1532792" cy="859706"/>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3"/>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368300" y="16879827"/>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667410" y="16808582"/>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9336272" y="18907224"/>
              <a:ext cx="6610782" cy="65907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Thresholding IFOF and UF</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1126306" y="20743502"/>
            <a:ext cx="11402362" cy="8363235"/>
            <a:chOff x="1126306" y="21833929"/>
            <a:chExt cx="11402362" cy="8363235"/>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6306" y="21833929"/>
              <a:ext cx="11402362" cy="7605544"/>
              <a:chOff x="9745058" y="5804644"/>
              <a:chExt cx="16345989" cy="10903017"/>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4"/>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5"/>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6"/>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7"/>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8"/>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9"/>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30"/>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1"/>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2"/>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3"/>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4"/>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5"/>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5058" y="5804644"/>
                <a:ext cx="15735488" cy="10795412"/>
                <a:chOff x="9602183" y="9833719"/>
                <a:chExt cx="15735488"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0704769" y="9833719"/>
                  <a:ext cx="4948448" cy="1279528"/>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FIBERS</a:t>
                  </a:r>
                </a:p>
                <a:p>
                  <a:pPr algn="just"/>
                  <a:r>
                    <a:rPr lang="en-US" sz="2000" i="1">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184312" y="13104369"/>
                  <a:ext cx="1681344"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254943" y="17561098"/>
                  <a:ext cx="1532791"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74018" y="5825647"/>
                <a:ext cx="4948448" cy="1279528"/>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CYLINDERS</a:t>
                </a:r>
              </a:p>
              <a:p>
                <a:pPr algn="just"/>
                <a:r>
                  <a:rPr lang="en-US" sz="2000" i="1">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19764678" y="5849430"/>
                <a:ext cx="4948448" cy="1279528"/>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CYLINDERS</a:t>
                </a:r>
              </a:p>
              <a:p>
                <a:pPr algn="just"/>
                <a:r>
                  <a:rPr lang="en-US" sz="2000" i="1">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8099534"/>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10300628"/>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2532098"/>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4855179"/>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3"/>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4711562" y="11195384"/>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4848840" y="6733905"/>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3"/>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4725131" y="16222323"/>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4711561" y="11727307"/>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296252" y="29643166"/>
              <a:ext cx="8928992" cy="5539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visualization of fiber bundles</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19414089" y="31030002"/>
            <a:ext cx="9189013" cy="8552439"/>
            <a:chOff x="20213214" y="31319836"/>
            <a:chExt cx="8821936" cy="8210791"/>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12"/>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2370471" y="38998760"/>
              <a:ext cx="5055593" cy="531867"/>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224417"/>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0474889"/>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18881601"/>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691913"/>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13123360" y="20186546"/>
            <a:ext cx="15135225" cy="2308324"/>
          </a:xfrm>
          <a:prstGeom prst="rect">
            <a:avLst/>
          </a:prstGeom>
        </p:spPr>
        <p:txBody>
          <a:bodyPr>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ease understanding of the segmentation and give interactivity, we create a multi-resolution representation of the </a:t>
            </a:r>
            <a:r>
              <a:rPr lang="en-US" sz="3600" dirty="0" err="1">
                <a:latin typeface="Tahoma" panose="020B0604030504040204" pitchFamily="34" charset="0"/>
                <a:ea typeface="Tahoma" panose="020B0604030504040204" pitchFamily="34" charset="0"/>
                <a:cs typeface="Tahoma" panose="020B0604030504040204" pitchFamily="34" charset="0"/>
              </a:rPr>
              <a:t>tractogram</a:t>
            </a:r>
            <a:r>
              <a:rPr lang="en-US" sz="3600" dirty="0">
                <a:latin typeface="Tahoma" panose="020B0604030504040204" pitchFamily="34" charset="0"/>
                <a:ea typeface="Tahoma" panose="020B0604030504040204" pitchFamily="34" charset="0"/>
                <a:cs typeface="Tahoma" panose="020B0604030504040204" pitchFamily="34" charset="0"/>
              </a:rPr>
              <a:t> using [3]. This is performed by progressively merging fibers together according to their similarity measure.</a:t>
            </a:r>
          </a:p>
        </p:txBody>
      </p:sp>
      <p:sp>
        <p:nvSpPr>
          <p:cNvPr id="30" name="Rectangle 29">
            <a:extLst>
              <a:ext uri="{FF2B5EF4-FFF2-40B4-BE49-F238E27FC236}">
                <a16:creationId xmlns:a16="http://schemas.microsoft.com/office/drawing/2014/main" id="{A83072FE-E330-9C4D-B14E-1D7C6A8607FA}"/>
              </a:ext>
            </a:extLst>
          </p:cNvPr>
          <p:cNvSpPr/>
          <p:nvPr/>
        </p:nvSpPr>
        <p:spPr>
          <a:xfrm>
            <a:off x="13123359" y="27261405"/>
            <a:ext cx="15135225" cy="1754326"/>
          </a:xfrm>
          <a:prstGeom prst="rect">
            <a:avLst/>
          </a:prstGeom>
        </p:spPr>
        <p:txBody>
          <a:bodyPr>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Doing so, we make it feasible to navigate between thresholds in an interactive way, using the simplified geometry of the multi-resolution representation.</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3983</TotalTime>
  <Words>730</Words>
  <Application>Microsoft Macintosh PowerPoint</Application>
  <PresentationFormat>Custom</PresentationFormat>
  <Paragraphs>65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ヒラギノ角ゴ Pro W3</vt:lpstr>
      <vt:lpstr>Arial</vt:lpstr>
      <vt:lpstr>Arial Bold</vt:lpstr>
      <vt:lpstr>Cambria Math</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162</cp:revision>
  <cp:lastPrinted>2019-03-20T13:16:54Z</cp:lastPrinted>
  <dcterms:created xsi:type="dcterms:W3CDTF">2012-02-29T16:02:41Z</dcterms:created>
  <dcterms:modified xsi:type="dcterms:W3CDTF">2019-03-20T13:24:22Z</dcterms:modified>
</cp:coreProperties>
</file>